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61" r:id="rId3"/>
    <p:sldId id="262" r:id="rId4"/>
    <p:sldId id="272" r:id="rId5"/>
    <p:sldId id="267" r:id="rId6"/>
    <p:sldId id="268" r:id="rId7"/>
    <p:sldId id="269" r:id="rId8"/>
    <p:sldId id="270" r:id="rId9"/>
    <p:sldId id="271" r:id="rId10"/>
    <p:sldId id="276" r:id="rId11"/>
    <p:sldId id="274" r:id="rId12"/>
    <p:sldId id="273" r:id="rId13"/>
    <p:sldId id="259" r:id="rId14"/>
    <p:sldId id="260" r:id="rId15"/>
    <p:sldId id="27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주 최" initials="윤최" lastIdx="1" clrIdx="0">
    <p:extLst>
      <p:ext uri="{19B8F6BF-5375-455C-9EA6-DF929625EA0E}">
        <p15:presenceInfo xmlns:p15="http://schemas.microsoft.com/office/powerpoint/2012/main" userId="3e2e99b7deddfb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69"/>
    <a:srgbClr val="377CFD"/>
    <a:srgbClr val="036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9" autoAdjust="0"/>
    <p:restoredTop sz="94660"/>
  </p:normalViewPr>
  <p:slideViewPr>
    <p:cSldViewPr snapToGrid="0">
      <p:cViewPr varScale="1">
        <p:scale>
          <a:sx n="58" d="100"/>
          <a:sy n="58" d="100"/>
        </p:scale>
        <p:origin x="58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62-49C4-BC56-3EEEDA14240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662-49C4-BC56-3EEEDA14240B}"/>
              </c:ext>
            </c:extLst>
          </c:dPt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9-44DC-AD16-D2E60AF3CA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A9-44DC-AD16-D2E60AF3C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100"/>
        <c:axId val="383735584"/>
        <c:axId val="383736144"/>
      </c:barChart>
      <c:catAx>
        <c:axId val="383735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3736144"/>
        <c:crosses val="autoZero"/>
        <c:auto val="1"/>
        <c:lblAlgn val="ctr"/>
        <c:lblOffset val="100"/>
        <c:noMultiLvlLbl val="0"/>
      </c:catAx>
      <c:valAx>
        <c:axId val="3837361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8373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77CFD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83D-4E72-A00F-446E674B7B4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83D-4E72-A00F-446E674B7B45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3D-4E72-A00F-446E674B7B4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3D-4E72-A00F-446E674B7B45}"/>
              </c:ext>
            </c:extLst>
          </c:dPt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B3-4A4D-8A56-90DC75AC70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2.2999999999999998</c:v>
                </c:pt>
                <c:pt idx="2">
                  <c:v>0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B3-4A4D-8A56-90DC75AC70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100"/>
        <c:axId val="383738944"/>
        <c:axId val="383739504"/>
      </c:barChart>
      <c:catAx>
        <c:axId val="383738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3739504"/>
        <c:crosses val="autoZero"/>
        <c:auto val="1"/>
        <c:lblAlgn val="ctr"/>
        <c:lblOffset val="100"/>
        <c:noMultiLvlLbl val="0"/>
      </c:catAx>
      <c:valAx>
        <c:axId val="38373950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83738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77CFD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255-4AD9-896A-789C0EBFCC8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255-4AD9-896A-789C0EBFCC81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55-4AD9-896A-789C0EBFCC8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55-4AD9-896A-789C0EBFCC81}"/>
              </c:ext>
            </c:extLst>
          </c:dPt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0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2-4C5F-BC2D-64A9F703C4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0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2-4C5F-BC2D-64A9F703C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100"/>
        <c:axId val="383697840"/>
        <c:axId val="383698400"/>
      </c:barChart>
      <c:catAx>
        <c:axId val="383697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3698400"/>
        <c:crosses val="autoZero"/>
        <c:auto val="1"/>
        <c:lblAlgn val="ctr"/>
        <c:lblOffset val="100"/>
        <c:noMultiLvlLbl val="0"/>
      </c:catAx>
      <c:valAx>
        <c:axId val="3836984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8369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3T11:01:05.4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BE485-8216-44CB-9499-FBC91F12B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25D262-11A5-4E91-854A-F74231D00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D9ECB3-B247-45AD-8DC2-55ABF518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214FDD-1EEC-4B32-80BC-33ED7F1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3EC0D-DC0E-4C42-B388-F26B18E3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7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97341-0A3E-40CD-AED0-DA931E71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7F889-A82C-4C99-9036-057A6285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BF553-BD93-4753-AD79-684E259E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F9E7BD-56E7-4B87-8183-5D6B60D6F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74BEA-5F1A-4230-B0D3-1A37BD0C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4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CB532E-5B27-486A-BE00-88F9FC503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77DE5-98D6-4EC2-B430-87539264A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C18ED-D216-4905-A4B3-9FDBBB12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4EA97-503E-4BC4-977F-6532CCD4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C923F-F96F-4DDF-9F34-592B48E1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73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ECDEE-B9D9-40F2-8B8E-4E8E6582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C686B-F531-4C03-927A-2856F760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43801-7F9E-4399-844F-8BAC5106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B458D-FE89-432F-AB48-45AFEC67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28790-59C8-4AB2-A088-73AFB9B06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73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05803-B97F-45F7-9A4E-FB9423635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2E9D5E-2C20-4F1A-9B2B-4D2039BC7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3C1028-CE13-43B8-A194-73C15A7F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614CD8-D0D6-4383-8B7E-2462BA06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A738E-53FE-43CE-B559-A01890CB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3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06327-D0D0-4473-B6A6-72B06FD6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E6030-A3DA-4B44-870C-8DFD5F488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E71DBA-24DD-4984-9FDF-AAEBDC4DE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A592D7-D980-4960-AEDF-E1FBC90E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29853-74F3-4061-89A8-C1E864A0E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9EAB06-DE5A-4B50-9413-719F6092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2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861D9-D8EF-47F3-93C4-65A64048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2BEE2-3EAC-435B-B37D-1964A536C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9B2EA9-B03F-4B7F-909B-21D51F1A9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F7860C-2AE7-482F-AA92-718178DDF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553818-FB4D-4C38-AADE-EE7CA1825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8DF542-424E-4E46-A52F-5DED49CE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E20971-D069-4230-9D4B-F7DFAAAB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53F8B9-F226-4B07-A999-99104D7E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7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351CA-EEF2-49F6-AB24-9361C4A9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4AF764-75B1-4D81-A4BE-BE7392F9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9DDF9F-718D-45EC-AAF7-5C60E0B1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7EFCC-99BD-4C93-9ED1-811764F6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30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6F45E6-C9CB-4228-AAF3-FD6EBDDD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F32EBC-8E20-40BD-81EC-48B9A35F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3D79FE-FB8B-465D-8FFE-AD26AF4F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05F4A-3DA4-4D7B-89D1-B75DEA4B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EC357-79CD-4CDC-B3AA-46F91C27B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61E204-A48A-4AEA-A196-252C729F9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7AA95-7249-48D1-A391-FF7BF373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DD6541-B8E6-4608-B13A-F1C82066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8530F4-5DC2-4818-B3C5-B7A61D3C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86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529CA-00E7-45C5-A485-FB35D481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25BA5A-421A-4908-85A0-8FB7A7693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BEC50-A904-49DA-B806-4D67C2AA9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6F6F78-ECD2-43AF-AED7-1B1A27115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1AAE25-1F3B-4BEB-9804-48876F64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8B5D8B-53D1-48D4-A838-F99BD6BB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58A32B-4C64-477F-A5B3-2C632929E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159385-8E80-4E74-80DB-F0848725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2C110-DA85-4BFF-8569-EA66ACF4A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2CFE35-F274-4319-A986-BE1C483AB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D80A7-5D9B-45BB-A35F-AC0D39EF4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7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736049"/>
              </p:ext>
            </p:extLst>
          </p:nvPr>
        </p:nvGraphicFramePr>
        <p:xfrm>
          <a:off x="967667" y="763480"/>
          <a:ext cx="10129421" cy="5415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7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5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3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3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완벽한 난수를 만들어보자</a:t>
                      </a:r>
                      <a:r>
                        <a:rPr kumimoji="0" lang="en-US" altLang="ko-KR" sz="3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! -8</a:t>
                      </a:r>
                      <a:r>
                        <a:rPr kumimoji="0" lang="ko-KR" altLang="en-US" sz="3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</a:t>
                      </a:r>
                      <a:endParaRPr kumimoji="0" lang="en-US" altLang="ko-KR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                                                    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rgbClr val="013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28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prstClr val="white"/>
                          </a:solidFill>
                        </a:rPr>
                        <a:t>최윤주 </a:t>
                      </a:r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20192252</a:t>
                      </a:r>
                    </a:p>
                    <a:p>
                      <a:pPr algn="ctr"/>
                      <a:r>
                        <a:rPr lang="ko-KR" altLang="en-US" sz="1100" b="1" dirty="0" err="1">
                          <a:solidFill>
                            <a:prstClr val="white"/>
                          </a:solidFill>
                        </a:rPr>
                        <a:t>문영빈</a:t>
                      </a:r>
                      <a:r>
                        <a:rPr lang="ko-KR" altLang="en-US" sz="1100" b="1" dirty="0">
                          <a:solidFill>
                            <a:prstClr val="white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20192229</a:t>
                      </a:r>
                    </a:p>
                    <a:p>
                      <a:pPr algn="ctr"/>
                      <a:r>
                        <a:rPr lang="ko-KR" altLang="en-US" sz="1100" b="1" dirty="0" err="1">
                          <a:solidFill>
                            <a:prstClr val="white"/>
                          </a:solidFill>
                        </a:rPr>
                        <a:t>방수경</a:t>
                      </a:r>
                      <a:r>
                        <a:rPr lang="ko-KR" altLang="en-US" sz="1100" b="1" dirty="0">
                          <a:solidFill>
                            <a:prstClr val="white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20192234</a:t>
                      </a:r>
                    </a:p>
                    <a:p>
                      <a:pPr algn="ctr"/>
                      <a:r>
                        <a:rPr lang="ko-KR" altLang="en-US" sz="1100" b="1" dirty="0" err="1">
                          <a:solidFill>
                            <a:prstClr val="white"/>
                          </a:solidFill>
                        </a:rPr>
                        <a:t>유강현</a:t>
                      </a:r>
                      <a:r>
                        <a:rPr lang="ko-KR" altLang="en-US" sz="1100" b="1" dirty="0">
                          <a:solidFill>
                            <a:prstClr val="white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20192239</a:t>
                      </a:r>
                    </a:p>
                    <a:p>
                      <a:pPr algn="ctr"/>
                      <a:r>
                        <a:rPr lang="ko-KR" altLang="en-US" sz="1100" b="1" dirty="0">
                          <a:solidFill>
                            <a:prstClr val="white"/>
                          </a:solidFill>
                        </a:rPr>
                        <a:t>아이코 </a:t>
                      </a:r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20192246</a:t>
                      </a:r>
                    </a:p>
                  </a:txBody>
                  <a:tcPr marT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541058D-0290-4E41-B0D3-BAF0BF850DC9}"/>
              </a:ext>
            </a:extLst>
          </p:cNvPr>
          <p:cNvSpPr/>
          <p:nvPr/>
        </p:nvSpPr>
        <p:spPr>
          <a:xfrm>
            <a:off x="852256" y="763480"/>
            <a:ext cx="319596" cy="5548543"/>
          </a:xfrm>
          <a:prstGeom prst="rect">
            <a:avLst/>
          </a:prstGeom>
          <a:solidFill>
            <a:srgbClr val="012869"/>
          </a:solidFill>
          <a:ln>
            <a:solidFill>
              <a:srgbClr val="012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9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C91D4B-D16A-4ECF-B2A9-94D3966C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43" y="0"/>
            <a:ext cx="865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4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0EDC67-8476-471D-9852-60AAD223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26" y="0"/>
            <a:ext cx="8802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2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1EF61-B162-4A97-A20D-ED462EC24EC2}"/>
              </a:ext>
            </a:extLst>
          </p:cNvPr>
          <p:cNvSpPr txBox="1"/>
          <p:nvPr/>
        </p:nvSpPr>
        <p:spPr>
          <a:xfrm>
            <a:off x="239697" y="62144"/>
            <a:ext cx="811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CTR_DRBG - V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88ED80-3295-4BFA-8644-B1238318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8" y="1038687"/>
            <a:ext cx="11434438" cy="55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5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63485"/>
              </p:ext>
            </p:extLst>
          </p:nvPr>
        </p:nvGraphicFramePr>
        <p:xfrm>
          <a:off x="-2" y="-1"/>
          <a:ext cx="12192001" cy="79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4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ko-KR" altLang="en-US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계획 </a:t>
                      </a:r>
                      <a:r>
                        <a:rPr kumimoji="0" lang="en-US" altLang="ko-KR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kumimoji="0" lang="ko-KR" altLang="en-US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실제  비교</a:t>
                      </a:r>
                      <a:endParaRPr kumimoji="0" lang="en-US" altLang="ko-KR" sz="32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28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812105872"/>
              </p:ext>
            </p:extLst>
          </p:nvPr>
        </p:nvGraphicFramePr>
        <p:xfrm>
          <a:off x="1262618" y="1619249"/>
          <a:ext cx="2523193" cy="2828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8"/>
          <p:cNvSpPr/>
          <p:nvPr/>
        </p:nvSpPr>
        <p:spPr>
          <a:xfrm>
            <a:off x="1262618" y="5453135"/>
            <a:ext cx="2521142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DRBG</a:t>
            </a:r>
            <a:r>
              <a:rPr lang="ko-KR" altLang="en-US" sz="1600" b="1" dirty="0">
                <a:solidFill>
                  <a:prstClr val="white"/>
                </a:solidFill>
              </a:rPr>
              <a:t> 이해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▶</a:t>
            </a:r>
            <a:r>
              <a:rPr lang="en-US" altLang="ko-KR" sz="1100" dirty="0">
                <a:solidFill>
                  <a:prstClr val="white"/>
                </a:solidFill>
              </a:rPr>
              <a:t>CTR_DRBG </a:t>
            </a:r>
            <a:r>
              <a:rPr lang="ko-KR" altLang="en-US" sz="1100" dirty="0">
                <a:solidFill>
                  <a:prstClr val="white"/>
                </a:solidFill>
              </a:rPr>
              <a:t>구조 이해</a:t>
            </a:r>
            <a:endParaRPr lang="en-US" altLang="ko-KR" sz="11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▶</a:t>
            </a:r>
            <a:r>
              <a:rPr lang="en-US" altLang="ko-KR" sz="1100" dirty="0">
                <a:solidFill>
                  <a:prstClr val="white"/>
                </a:solidFill>
              </a:rPr>
              <a:t>RBG </a:t>
            </a:r>
            <a:r>
              <a:rPr lang="ko-KR" altLang="en-US" sz="1100" dirty="0">
                <a:solidFill>
                  <a:prstClr val="white"/>
                </a:solidFill>
              </a:rPr>
              <a:t>알고리즘 설계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10" name="Freeform 11"/>
          <p:cNvSpPr>
            <a:spLocks noEditPoints="1"/>
          </p:cNvSpPr>
          <p:nvPr/>
        </p:nvSpPr>
        <p:spPr bwMode="auto">
          <a:xfrm>
            <a:off x="2404282" y="4912491"/>
            <a:ext cx="237814" cy="2919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1" name="Group 14"/>
          <p:cNvGrpSpPr>
            <a:grpSpLocks noChangeAspect="1"/>
          </p:cNvGrpSpPr>
          <p:nvPr/>
        </p:nvGrpSpPr>
        <p:grpSpPr bwMode="auto">
          <a:xfrm>
            <a:off x="5930908" y="4926347"/>
            <a:ext cx="282047" cy="239244"/>
            <a:chOff x="3669" y="3943"/>
            <a:chExt cx="626" cy="531"/>
          </a:xfrm>
          <a:solidFill>
            <a:schemeClr val="bg1"/>
          </a:solidFill>
        </p:grpSpPr>
        <p:sp>
          <p:nvSpPr>
            <p:cNvPr id="12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28"/>
          <p:cNvGrpSpPr>
            <a:grpSpLocks noChangeAspect="1"/>
          </p:cNvGrpSpPr>
          <p:nvPr/>
        </p:nvGrpSpPr>
        <p:grpSpPr bwMode="auto">
          <a:xfrm>
            <a:off x="9468210" y="4908559"/>
            <a:ext cx="304929" cy="266873"/>
            <a:chOff x="496" y="4251"/>
            <a:chExt cx="641" cy="561"/>
          </a:xfrm>
          <a:solidFill>
            <a:schemeClr val="bg1"/>
          </a:solidFill>
        </p:grpSpPr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2200460" y="4729843"/>
            <a:ext cx="645459" cy="6454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3363602078"/>
              </p:ext>
            </p:extLst>
          </p:nvPr>
        </p:nvGraphicFramePr>
        <p:xfrm>
          <a:off x="4811361" y="1619249"/>
          <a:ext cx="2523193" cy="2828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811361" y="5453135"/>
            <a:ext cx="2521142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코드 생성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▶</a:t>
            </a:r>
            <a:r>
              <a:rPr lang="en-US" altLang="ko-KR" sz="1100" dirty="0">
                <a:solidFill>
                  <a:prstClr val="white"/>
                </a:solidFill>
              </a:rPr>
              <a:t>c</a:t>
            </a:r>
            <a:r>
              <a:rPr lang="ko-KR" altLang="en-US" sz="1100" dirty="0">
                <a:solidFill>
                  <a:prstClr val="white"/>
                </a:solidFill>
              </a:rPr>
              <a:t>언어로 함수 구현</a:t>
            </a:r>
            <a:endParaRPr lang="en-US" altLang="ko-KR" sz="11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▶</a:t>
            </a:r>
            <a:r>
              <a:rPr lang="ko-KR" altLang="en-US" sz="1100" dirty="0" err="1">
                <a:solidFill>
                  <a:prstClr val="white"/>
                </a:solidFill>
              </a:rPr>
              <a:t>아두이노</a:t>
            </a:r>
            <a:r>
              <a:rPr lang="ko-KR" altLang="en-US" sz="1100" dirty="0">
                <a:solidFill>
                  <a:prstClr val="white"/>
                </a:solidFill>
              </a:rPr>
              <a:t> 스케치로 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49203" y="4729843"/>
            <a:ext cx="645459" cy="6454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3103513127"/>
              </p:ext>
            </p:extLst>
          </p:nvPr>
        </p:nvGraphicFramePr>
        <p:xfrm>
          <a:off x="8360104" y="1619249"/>
          <a:ext cx="2523193" cy="2828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직사각형 21"/>
          <p:cNvSpPr/>
          <p:nvPr/>
        </p:nvSpPr>
        <p:spPr>
          <a:xfrm>
            <a:off x="8360104" y="5453135"/>
            <a:ext cx="2521142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검정 및 피드백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▶통계적 검정</a:t>
            </a:r>
            <a:endParaRPr lang="en-US" altLang="ko-KR" sz="11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▶피드백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297946" y="4729843"/>
            <a:ext cx="645459" cy="6454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69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05584"/>
              </p:ext>
            </p:extLst>
          </p:nvPr>
        </p:nvGraphicFramePr>
        <p:xfrm>
          <a:off x="8172034" y="1410642"/>
          <a:ext cx="2692175" cy="446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6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향후 계획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전공과목 공부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AES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 아닌 걸로 구현한다면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실제 </a:t>
                      </a:r>
                      <a:r>
                        <a:rPr kumimoji="0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잡음원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수집에서는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어떻게 수집할까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36368"/>
              </p:ext>
            </p:extLst>
          </p:nvPr>
        </p:nvGraphicFramePr>
        <p:xfrm>
          <a:off x="766667" y="1410642"/>
          <a:ext cx="6030142" cy="4531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5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46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한계점</a:t>
                      </a:r>
                      <a:endParaRPr kumimoji="0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해결책</a:t>
                      </a:r>
                      <a:endParaRPr kumimoji="0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전공 지식 부족</a:t>
                      </a:r>
                      <a:endParaRPr kumimoji="0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해 본 경험을 토대로 공부하기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표준 문서 어떻게 봐야할 지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단계 파악하기</a:t>
                      </a:r>
                      <a:endParaRPr kumimoji="0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77C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694342"/>
              </p:ext>
            </p:extLst>
          </p:nvPr>
        </p:nvGraphicFramePr>
        <p:xfrm>
          <a:off x="-2" y="-1"/>
          <a:ext cx="12192001" cy="79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4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한계점 </a:t>
                      </a:r>
                      <a:r>
                        <a:rPr kumimoji="0" lang="en-US" altLang="ko-KR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kumimoji="0" lang="ko-KR" altLang="en-US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향후 계획</a:t>
                      </a:r>
                      <a:endParaRPr kumimoji="0" lang="en-US" altLang="ko-KR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28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8722509" y="1699869"/>
            <a:ext cx="216000" cy="216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377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188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1EF61-B162-4A97-A20D-ED462EC24EC2}"/>
              </a:ext>
            </a:extLst>
          </p:cNvPr>
          <p:cNvSpPr txBox="1"/>
          <p:nvPr/>
        </p:nvSpPr>
        <p:spPr>
          <a:xfrm>
            <a:off x="1713391" y="2707689"/>
            <a:ext cx="8114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지금까지 화려한 결과물은 없어도 암호 연구의 꽃인 난수에 대한 연구를 맡은 </a:t>
            </a:r>
            <a:r>
              <a:rPr lang="en-US" altLang="ko-KR" sz="2800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2800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조였습니다</a:t>
            </a:r>
            <a:endParaRPr lang="en-US" altLang="ko-KR" sz="2800" i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800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 </a:t>
            </a:r>
            <a:r>
              <a:rPr lang="en-US" altLang="ko-KR" sz="2800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330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44656"/>
              </p:ext>
            </p:extLst>
          </p:nvPr>
        </p:nvGraphicFramePr>
        <p:xfrm>
          <a:off x="-2" y="-1"/>
          <a:ext cx="12192001" cy="79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4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주제 선정 과정 </a:t>
                      </a:r>
                      <a:r>
                        <a:rPr kumimoji="0" lang="en-US" altLang="ko-KR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및 참고 문헌 소개</a:t>
                      </a:r>
                      <a:endParaRPr kumimoji="0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28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10214" y="1393808"/>
            <a:ext cx="3346817" cy="30418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139700" stA="54000" endPos="16000" dist="635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71316" y="1283088"/>
            <a:ext cx="25211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</a:rPr>
              <a:t>난수의 필요성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34968" y="1393808"/>
            <a:ext cx="3219571" cy="30418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139700" stA="54000" endPos="16000" dist="635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38658" y="2667225"/>
            <a:ext cx="2521142" cy="1961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ko-KR" sz="1200" b="1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참고 문헌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▶</a:t>
            </a:r>
            <a:r>
              <a:rPr lang="en-US" altLang="ko-KR" sz="1100" dirty="0">
                <a:solidFill>
                  <a:prstClr val="white"/>
                </a:solidFill>
              </a:rPr>
              <a:t>TTAK </a:t>
            </a:r>
            <a:r>
              <a:rPr lang="ko-KR" altLang="en-US" sz="1100" dirty="0">
                <a:solidFill>
                  <a:prstClr val="white"/>
                </a:solidFill>
              </a:rPr>
              <a:t>결정론적 </a:t>
            </a:r>
            <a:r>
              <a:rPr lang="ko-KR" altLang="en-US" sz="1100" dirty="0" err="1">
                <a:solidFill>
                  <a:prstClr val="white"/>
                </a:solidFill>
              </a:rPr>
              <a:t>난수발생기</a:t>
            </a:r>
            <a:r>
              <a:rPr lang="ko-KR" altLang="en-US" sz="1100" dirty="0">
                <a:solidFill>
                  <a:prstClr val="white"/>
                </a:solidFill>
              </a:rPr>
              <a:t> </a:t>
            </a:r>
            <a:r>
              <a:rPr lang="en-US" altLang="ko-KR" sz="1100" dirty="0">
                <a:solidFill>
                  <a:prstClr val="white"/>
                </a:solidFill>
              </a:rPr>
              <a:t>–</a:t>
            </a:r>
            <a:r>
              <a:rPr lang="ko-KR" altLang="en-US" sz="1100" dirty="0">
                <a:solidFill>
                  <a:prstClr val="white"/>
                </a:solidFill>
              </a:rPr>
              <a:t>제</a:t>
            </a:r>
            <a:r>
              <a:rPr lang="en-US" altLang="ko-KR" sz="1100" dirty="0">
                <a:solidFill>
                  <a:prstClr val="white"/>
                </a:solidFill>
              </a:rPr>
              <a:t>1</a:t>
            </a:r>
            <a:r>
              <a:rPr lang="ko-KR" altLang="en-US" sz="1100" dirty="0">
                <a:solidFill>
                  <a:prstClr val="white"/>
                </a:solidFill>
              </a:rPr>
              <a:t>부</a:t>
            </a:r>
            <a:r>
              <a:rPr lang="en-US" altLang="ko-KR" sz="1100" dirty="0">
                <a:solidFill>
                  <a:prstClr val="white"/>
                </a:solidFill>
              </a:rPr>
              <a:t>-</a:t>
            </a:r>
            <a:r>
              <a:rPr lang="ko-KR" altLang="en-US" sz="1100" dirty="0">
                <a:solidFill>
                  <a:prstClr val="white"/>
                </a:solidFill>
              </a:rPr>
              <a:t>블록암호 기반 </a:t>
            </a:r>
            <a:r>
              <a:rPr lang="ko-KR" altLang="en-US" sz="1100" dirty="0" err="1">
                <a:solidFill>
                  <a:prstClr val="white"/>
                </a:solidFill>
              </a:rPr>
              <a:t>난수발생기</a:t>
            </a:r>
            <a:endParaRPr lang="en-US" altLang="ko-KR" sz="11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▶</a:t>
            </a:r>
            <a:r>
              <a:rPr lang="en-US" altLang="ko-KR" sz="1100" dirty="0">
                <a:solidFill>
                  <a:prstClr val="white"/>
                </a:solidFill>
              </a:rPr>
              <a:t>[KISA-WP-2011-0039]_</a:t>
            </a:r>
            <a:r>
              <a:rPr lang="ko-KR" altLang="en-US" sz="1100" dirty="0">
                <a:solidFill>
                  <a:prstClr val="white"/>
                </a:solidFill>
              </a:rPr>
              <a:t>최종보고서</a:t>
            </a:r>
            <a:endParaRPr lang="en-US" altLang="ko-KR" sz="11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▶</a:t>
            </a:r>
            <a:r>
              <a:rPr lang="en-US" altLang="ko-KR" sz="1100" dirty="0">
                <a:solidFill>
                  <a:prstClr val="white"/>
                </a:solidFill>
              </a:rPr>
              <a:t>nistspecialpublication800-90a</a:t>
            </a:r>
          </a:p>
          <a:p>
            <a:pPr algn="r">
              <a:lnSpc>
                <a:spcPct val="150000"/>
              </a:lnSpc>
            </a:pPr>
            <a:endParaRPr lang="ko-KR" altLang="en-US" sz="800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4171316" y="2667225"/>
            <a:ext cx="3774199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5211EA7-B670-4A05-B812-A1ED62E53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966" y="1393807"/>
            <a:ext cx="3219571" cy="30418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087E58-9EE0-4F9C-856B-6292FFE97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2" y="1393808"/>
            <a:ext cx="3346817" cy="30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310904"/>
              </p:ext>
            </p:extLst>
          </p:nvPr>
        </p:nvGraphicFramePr>
        <p:xfrm>
          <a:off x="-2" y="-1"/>
          <a:ext cx="12192001" cy="80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9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4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ko-KR" altLang="en-US" sz="3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구현 과정</a:t>
                      </a:r>
                      <a:endParaRPr kumimoji="0" lang="en-US" altLang="ko-KR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28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오각형 2"/>
          <p:cNvSpPr/>
          <p:nvPr/>
        </p:nvSpPr>
        <p:spPr>
          <a:xfrm>
            <a:off x="7650127" y="3113230"/>
            <a:ext cx="3286977" cy="1390884"/>
          </a:xfrm>
          <a:prstGeom prst="homePlate">
            <a:avLst/>
          </a:prstGeom>
          <a:solidFill>
            <a:srgbClr val="377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>
                    <a:lumMod val="9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white">
                    <a:lumMod val="95000"/>
                  </a:prstClr>
                </a:solidFill>
              </a:rPr>
              <a:t>C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</a:rPr>
              <a:t>언어로 </a:t>
            </a:r>
            <a:endParaRPr lang="en-US" altLang="ko-KR" b="1" dirty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en-US" altLang="ko-KR" b="1" dirty="0">
                <a:solidFill>
                  <a:prstClr val="white">
                    <a:lumMod val="95000"/>
                  </a:prstClr>
                </a:solidFill>
              </a:rPr>
              <a:t>DRBG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</a:rPr>
              <a:t> 구현</a:t>
            </a:r>
          </a:p>
        </p:txBody>
      </p:sp>
      <p:sp>
        <p:nvSpPr>
          <p:cNvPr id="17" name="오각형 16"/>
          <p:cNvSpPr/>
          <p:nvPr/>
        </p:nvSpPr>
        <p:spPr>
          <a:xfrm>
            <a:off x="5273151" y="3113230"/>
            <a:ext cx="3269177" cy="1390884"/>
          </a:xfrm>
          <a:prstGeom prst="homePlate">
            <a:avLst/>
          </a:prstGeom>
          <a:solidFill>
            <a:srgbClr val="0F6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white">
                    <a:lumMod val="95000"/>
                  </a:prstClr>
                </a:solidFill>
              </a:rPr>
              <a:t>아두이노</a:t>
            </a:r>
            <a:r>
              <a:rPr lang="ko-KR" altLang="en-US" sz="1600" b="1" dirty="0">
                <a:solidFill>
                  <a:prstClr val="white">
                    <a:lumMod val="95000"/>
                  </a:prstClr>
                </a:solidFill>
              </a:rPr>
              <a:t> 스케치로</a:t>
            </a:r>
            <a:endParaRPr lang="en-US" altLang="ko-KR" sz="1600" b="1" dirty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ko-KR" altLang="en-US" sz="1600" b="1" dirty="0">
                <a:solidFill>
                  <a:prstClr val="white">
                    <a:lumMod val="95000"/>
                  </a:prstClr>
                </a:solidFill>
              </a:rPr>
              <a:t>코드 구현 및</a:t>
            </a:r>
            <a:endParaRPr lang="en-US" altLang="ko-KR" sz="1600" b="1" dirty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ko-KR" altLang="en-US" sz="1600" b="1" dirty="0" err="1">
                <a:solidFill>
                  <a:prstClr val="white">
                    <a:lumMod val="95000"/>
                  </a:prstClr>
                </a:solidFill>
              </a:rPr>
              <a:t>잡음원</a:t>
            </a:r>
            <a:r>
              <a:rPr lang="ko-KR" altLang="en-US" sz="1600" b="1" dirty="0">
                <a:solidFill>
                  <a:prstClr val="white">
                    <a:lumMod val="95000"/>
                  </a:prstClr>
                </a:solidFill>
              </a:rPr>
              <a:t> 수집</a:t>
            </a:r>
          </a:p>
        </p:txBody>
      </p:sp>
      <p:sp>
        <p:nvSpPr>
          <p:cNvPr id="21" name="오각형 20"/>
          <p:cNvSpPr/>
          <p:nvPr/>
        </p:nvSpPr>
        <p:spPr>
          <a:xfrm>
            <a:off x="3005751" y="3113797"/>
            <a:ext cx="2977735" cy="1393053"/>
          </a:xfrm>
          <a:prstGeom prst="homePlate">
            <a:avLst/>
          </a:prstGeom>
          <a:solidFill>
            <a:srgbClr val="024D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</a:rPr>
              <a:t>   초기화 함수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</a:rPr>
              <a:t>&amp;</a:t>
            </a:r>
          </a:p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</a:rPr>
              <a:t>   출력생성함수로만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</a:rPr>
              <a:t>    구현하기로 결정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2" name="오각형 21"/>
          <p:cNvSpPr/>
          <p:nvPr/>
        </p:nvSpPr>
        <p:spPr>
          <a:xfrm>
            <a:off x="629250" y="3103612"/>
            <a:ext cx="3102261" cy="1393054"/>
          </a:xfrm>
          <a:prstGeom prst="homePlate">
            <a:avLst/>
          </a:prstGeom>
          <a:solidFill>
            <a:srgbClr val="013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>
                    <a:lumMod val="95000"/>
                  </a:prstClr>
                </a:solidFill>
              </a:rPr>
              <a:t>CTR_DRBG </a:t>
            </a:r>
            <a:r>
              <a:rPr lang="ko-KR" altLang="en-US" b="1" dirty="0">
                <a:solidFill>
                  <a:prstClr val="white">
                    <a:lumMod val="95000"/>
                  </a:prstClr>
                </a:solidFill>
              </a:rPr>
              <a:t>선택</a:t>
            </a:r>
          </a:p>
        </p:txBody>
      </p:sp>
      <p:sp>
        <p:nvSpPr>
          <p:cNvPr id="23" name="갈매기형 수장 22"/>
          <p:cNvSpPr/>
          <p:nvPr/>
        </p:nvSpPr>
        <p:spPr>
          <a:xfrm>
            <a:off x="10391745" y="3078457"/>
            <a:ext cx="887789" cy="1393052"/>
          </a:xfrm>
          <a:prstGeom prst="chevron">
            <a:avLst>
              <a:gd name="adj" fmla="val 84091"/>
            </a:avLst>
          </a:prstGeom>
          <a:solidFill>
            <a:srgbClr val="82A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10732974" y="3087283"/>
            <a:ext cx="887789" cy="1375399"/>
          </a:xfrm>
          <a:prstGeom prst="chevron">
            <a:avLst>
              <a:gd name="adj" fmla="val 84091"/>
            </a:avLst>
          </a:prstGeom>
          <a:solidFill>
            <a:srgbClr val="82A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709177" y="2139042"/>
            <a:ext cx="645459" cy="6454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5" name="직선 화살표 연결선 4"/>
          <p:cNvCxnSpPr>
            <a:cxnSpLocks/>
          </p:cNvCxnSpPr>
          <p:nvPr/>
        </p:nvCxnSpPr>
        <p:spPr>
          <a:xfrm flipV="1">
            <a:off x="1990801" y="2797305"/>
            <a:ext cx="4763" cy="492098"/>
          </a:xfrm>
          <a:prstGeom prst="straightConnector1">
            <a:avLst/>
          </a:prstGeom>
          <a:ln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055692" y="2128706"/>
            <a:ext cx="645459" cy="6454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02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0" name="직선 화살표 연결선 29"/>
          <p:cNvCxnSpPr>
            <a:cxnSpLocks/>
          </p:cNvCxnSpPr>
          <p:nvPr/>
        </p:nvCxnSpPr>
        <p:spPr>
          <a:xfrm flipV="1">
            <a:off x="4378422" y="2774165"/>
            <a:ext cx="4763" cy="492098"/>
          </a:xfrm>
          <a:prstGeom prst="straightConnector1">
            <a:avLst/>
          </a:prstGeom>
          <a:ln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6437431" y="2139043"/>
            <a:ext cx="645459" cy="6454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03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2" name="직선 화살표 연결선 31"/>
          <p:cNvCxnSpPr>
            <a:endCxn id="31" idx="4"/>
          </p:cNvCxnSpPr>
          <p:nvPr/>
        </p:nvCxnSpPr>
        <p:spPr>
          <a:xfrm flipV="1">
            <a:off x="6755398" y="2784502"/>
            <a:ext cx="4763" cy="492098"/>
          </a:xfrm>
          <a:prstGeom prst="straightConnector1">
            <a:avLst/>
          </a:prstGeom>
          <a:ln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19170" y="2139042"/>
            <a:ext cx="645459" cy="6454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04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4" name="직선 화살표 연결선 33"/>
          <p:cNvCxnSpPr>
            <a:cxnSpLocks/>
          </p:cNvCxnSpPr>
          <p:nvPr/>
        </p:nvCxnSpPr>
        <p:spPr>
          <a:xfrm flipV="1">
            <a:off x="9161600" y="2784502"/>
            <a:ext cx="4763" cy="492098"/>
          </a:xfrm>
          <a:prstGeom prst="straightConnector1">
            <a:avLst/>
          </a:prstGeom>
          <a:ln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59798" y="1040986"/>
            <a:ext cx="11869445" cy="552849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갈매기형 수장 34"/>
          <p:cNvSpPr/>
          <p:nvPr/>
        </p:nvSpPr>
        <p:spPr>
          <a:xfrm rot="5400000">
            <a:off x="11945708" y="3528863"/>
            <a:ext cx="172988" cy="241034"/>
          </a:xfrm>
          <a:prstGeom prst="chevron">
            <a:avLst>
              <a:gd name="adj" fmla="val 74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6" name="갈매기형 수장 35"/>
          <p:cNvSpPr/>
          <p:nvPr/>
        </p:nvSpPr>
        <p:spPr>
          <a:xfrm rot="8579699">
            <a:off x="10850610" y="5916818"/>
            <a:ext cx="172988" cy="241034"/>
          </a:xfrm>
          <a:prstGeom prst="chevron">
            <a:avLst>
              <a:gd name="adj" fmla="val 74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10800000">
            <a:off x="5896257" y="6448959"/>
            <a:ext cx="172988" cy="241034"/>
          </a:xfrm>
          <a:prstGeom prst="chevron">
            <a:avLst>
              <a:gd name="adj" fmla="val 74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갈매기형 수장 37"/>
          <p:cNvSpPr/>
          <p:nvPr/>
        </p:nvSpPr>
        <p:spPr>
          <a:xfrm rot="12734574">
            <a:off x="1374006" y="6064897"/>
            <a:ext cx="172988" cy="241034"/>
          </a:xfrm>
          <a:prstGeom prst="chevron">
            <a:avLst>
              <a:gd name="adj" fmla="val 74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9" name="갈매기형 수장 38"/>
          <p:cNvSpPr/>
          <p:nvPr/>
        </p:nvSpPr>
        <p:spPr>
          <a:xfrm rot="16200000">
            <a:off x="104272" y="3369993"/>
            <a:ext cx="172988" cy="241034"/>
          </a:xfrm>
          <a:prstGeom prst="chevron">
            <a:avLst>
              <a:gd name="adj" fmla="val 74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5896257" y="920469"/>
            <a:ext cx="172988" cy="241034"/>
          </a:xfrm>
          <a:prstGeom prst="chevron">
            <a:avLst>
              <a:gd name="adj" fmla="val 74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83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79F2D3-0429-40B9-9987-3F2F318F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1" y="329184"/>
            <a:ext cx="11064063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완성">
            <a:hlinkClick r:id="" action="ppaction://media"/>
            <a:extLst>
              <a:ext uri="{FF2B5EF4-FFF2-40B4-BE49-F238E27FC236}">
                <a16:creationId xmlns:a16="http://schemas.microsoft.com/office/drawing/2014/main" id="{D71A970A-2147-4EFE-8423-48ED7747C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883"/>
          <a:stretch/>
        </p:blipFill>
        <p:spPr>
          <a:xfrm>
            <a:off x="0" y="1020932"/>
            <a:ext cx="12192000" cy="5708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A9418-E956-4E84-8B19-C76DC376660E}"/>
              </a:ext>
            </a:extLst>
          </p:cNvPr>
          <p:cNvSpPr txBox="1"/>
          <p:nvPr/>
        </p:nvSpPr>
        <p:spPr>
          <a:xfrm>
            <a:off x="257451" y="128727"/>
            <a:ext cx="491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습도</a:t>
            </a:r>
          </a:p>
        </p:txBody>
      </p:sp>
    </p:spTree>
    <p:extLst>
      <p:ext uri="{BB962C8B-B14F-4D97-AF65-F5344CB8AC3E}">
        <p14:creationId xmlns:p14="http://schemas.microsoft.com/office/powerpoint/2010/main" val="125531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진수">
            <a:hlinkClick r:id="" action="ppaction://media"/>
            <a:extLst>
              <a:ext uri="{FF2B5EF4-FFF2-40B4-BE49-F238E27FC236}">
                <a16:creationId xmlns:a16="http://schemas.microsoft.com/office/drawing/2014/main" id="{79136414-DEFB-4456-A792-06FE35C5B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754" b="4336"/>
          <a:stretch/>
        </p:blipFill>
        <p:spPr>
          <a:xfrm>
            <a:off x="0" y="1003176"/>
            <a:ext cx="12192000" cy="5854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95F6E8-84A8-4F3E-95DC-5D74171B4AAB}"/>
              </a:ext>
            </a:extLst>
          </p:cNvPr>
          <p:cNvSpPr txBox="1"/>
          <p:nvPr/>
        </p:nvSpPr>
        <p:spPr>
          <a:xfrm>
            <a:off x="168676" y="159797"/>
            <a:ext cx="759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조이스틱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(x, y, z) 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(10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진수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ver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49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X">
            <a:hlinkClick r:id="" action="ppaction://media"/>
            <a:extLst>
              <a:ext uri="{FF2B5EF4-FFF2-40B4-BE49-F238E27FC236}">
                <a16:creationId xmlns:a16="http://schemas.microsoft.com/office/drawing/2014/main" id="{B6037804-6FEF-4058-81B1-970FC0AC8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141" b="5632"/>
          <a:stretch/>
        </p:blipFill>
        <p:spPr>
          <a:xfrm>
            <a:off x="0" y="790113"/>
            <a:ext cx="12192000" cy="6067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1EF61-B162-4A97-A20D-ED462EC24EC2}"/>
              </a:ext>
            </a:extLst>
          </p:cNvPr>
          <p:cNvSpPr txBox="1"/>
          <p:nvPr/>
        </p:nvSpPr>
        <p:spPr>
          <a:xfrm>
            <a:off x="124287" y="71021"/>
            <a:ext cx="811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조이스틱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(x,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y, z) 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(16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진수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ver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1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본 수정전">
            <a:hlinkClick r:id="" action="ppaction://media"/>
            <a:extLst>
              <a:ext uri="{FF2B5EF4-FFF2-40B4-BE49-F238E27FC236}">
                <a16:creationId xmlns:a16="http://schemas.microsoft.com/office/drawing/2014/main" id="{2743CD5E-2ECD-46E5-A018-42947F35A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30" t="3236" r="21980" b="23884"/>
          <a:stretch/>
        </p:blipFill>
        <p:spPr>
          <a:xfrm>
            <a:off x="0" y="1020933"/>
            <a:ext cx="12192000" cy="5837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60A28C-4C17-46B0-B4FD-8BBCDAE90F7B}"/>
              </a:ext>
            </a:extLst>
          </p:cNvPr>
          <p:cNvSpPr txBox="1"/>
          <p:nvPr/>
        </p:nvSpPr>
        <p:spPr>
          <a:xfrm>
            <a:off x="150920" y="204186"/>
            <a:ext cx="76880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습도 센서에서 얻은 값을 </a:t>
            </a:r>
            <a:r>
              <a:rPr lang="en-US" altLang="ko-KR" sz="3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seed</a:t>
            </a:r>
            <a:r>
              <a:rPr lang="ko-KR" altLang="en-US" sz="3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값으로 </a:t>
            </a:r>
          </a:p>
        </p:txBody>
      </p:sp>
    </p:spTree>
    <p:extLst>
      <p:ext uri="{BB962C8B-B14F-4D97-AF65-F5344CB8AC3E}">
        <p14:creationId xmlns:p14="http://schemas.microsoft.com/office/powerpoint/2010/main" val="292763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26C983-3A50-4729-9260-DFE09D3A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90" y="1730551"/>
            <a:ext cx="4383404" cy="1634085"/>
          </a:xfrm>
          <a:prstGeom prst="roundRect">
            <a:avLst>
              <a:gd name="adj" fmla="val 16667"/>
            </a:avLst>
          </a:prstGeom>
          <a:solidFill>
            <a:srgbClr val="377CFD"/>
          </a:solidFill>
          <a:ln>
            <a:solidFill>
              <a:srgbClr val="377CFD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16CF49-F08E-457A-92A7-280ACD06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06" y="4368700"/>
            <a:ext cx="4383404" cy="1634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5FB8D9-9145-4F1F-9EBB-5B5CE07D4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90" y="4368700"/>
            <a:ext cx="4383404" cy="16340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680FC-477D-4728-A9C2-FFCA561D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06" y="1730552"/>
            <a:ext cx="4383404" cy="1634084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28C55-A1B7-424A-B3AB-4C53EF1DD5D0}"/>
              </a:ext>
            </a:extLst>
          </p:cNvPr>
          <p:cNvSpPr txBox="1"/>
          <p:nvPr/>
        </p:nvSpPr>
        <p:spPr>
          <a:xfrm>
            <a:off x="885890" y="319596"/>
            <a:ext cx="970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8</a:t>
            </a:r>
            <a:r>
              <a:rPr lang="ko-KR" altLang="en-US" sz="6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조만의 코드 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7CEB12-3EB6-4D9B-A084-973262AE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90" y="1712708"/>
            <a:ext cx="738723" cy="16519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9EF984-17B4-490D-AC87-D6605107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07" y="1735047"/>
            <a:ext cx="753518" cy="1629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22ADB1-28AD-4D85-995D-060FF223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90" y="4368699"/>
            <a:ext cx="738724" cy="1616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6DF4D-A411-447C-9AD1-91E8E05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06" y="4368699"/>
            <a:ext cx="753519" cy="16162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D2575-F673-4451-8726-BF293D5A2B2F}"/>
              </a:ext>
            </a:extLst>
          </p:cNvPr>
          <p:cNvSpPr/>
          <p:nvPr/>
        </p:nvSpPr>
        <p:spPr>
          <a:xfrm>
            <a:off x="1073580" y="2369394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01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D5C2F-BA08-42C3-8EF7-0F7D598682C3}"/>
              </a:ext>
            </a:extLst>
          </p:cNvPr>
          <p:cNvSpPr/>
          <p:nvPr/>
        </p:nvSpPr>
        <p:spPr>
          <a:xfrm>
            <a:off x="6478910" y="2378316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02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A4935E-9117-41D2-B427-857D1EF889F1}"/>
              </a:ext>
            </a:extLst>
          </p:cNvPr>
          <p:cNvSpPr/>
          <p:nvPr/>
        </p:nvSpPr>
        <p:spPr>
          <a:xfrm>
            <a:off x="1044296" y="5016465"/>
            <a:ext cx="4219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03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C08E03-5163-4C6D-802E-B3A409D97548}"/>
              </a:ext>
            </a:extLst>
          </p:cNvPr>
          <p:cNvSpPr/>
          <p:nvPr/>
        </p:nvSpPr>
        <p:spPr>
          <a:xfrm>
            <a:off x="6488361" y="5016465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04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DE2B05-7181-4673-B197-29FE7F6D2E44}"/>
              </a:ext>
            </a:extLst>
          </p:cNvPr>
          <p:cNvSpPr/>
          <p:nvPr/>
        </p:nvSpPr>
        <p:spPr>
          <a:xfrm>
            <a:off x="1808469" y="1833351"/>
            <a:ext cx="3276967" cy="2212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논스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개별화문자열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유도함수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OUT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8FC1BF-55F6-483F-A4F5-A5480023FAF6}"/>
              </a:ext>
            </a:extLst>
          </p:cNvPr>
          <p:cNvSpPr/>
          <p:nvPr/>
        </p:nvSpPr>
        <p:spPr>
          <a:xfrm>
            <a:off x="7231333" y="1787185"/>
            <a:ext cx="3276967" cy="165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 AES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60188E-3B37-454E-8A51-386C4E6D3A00}"/>
              </a:ext>
            </a:extLst>
          </p:cNvPr>
          <p:cNvSpPr/>
          <p:nvPr/>
        </p:nvSpPr>
        <p:spPr>
          <a:xfrm>
            <a:off x="1808470" y="4455368"/>
            <a:ext cx="3276967" cy="1750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V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값을 더하지 않고 따로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E92EA-B24A-4D34-8F4F-1292C4E5750F}"/>
              </a:ext>
            </a:extLst>
          </p:cNvPr>
          <p:cNvSpPr/>
          <p:nvPr/>
        </p:nvSpPr>
        <p:spPr>
          <a:xfrm>
            <a:off x="7106563" y="4455368"/>
            <a:ext cx="3276967" cy="2099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다양한 센서로 </a:t>
            </a:r>
            <a:r>
              <a:rPr kumimoji="0" lang="ko-KR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잡음원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수집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46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</TotalTime>
  <Words>240</Words>
  <Application>Microsoft Office PowerPoint</Application>
  <PresentationFormat>와이드스크린</PresentationFormat>
  <Paragraphs>72</Paragraphs>
  <Slides>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윤주 최</cp:lastModifiedBy>
  <cp:revision>47</cp:revision>
  <dcterms:created xsi:type="dcterms:W3CDTF">2019-11-12T04:17:06Z</dcterms:created>
  <dcterms:modified xsi:type="dcterms:W3CDTF">2019-12-03T02:25:50Z</dcterms:modified>
</cp:coreProperties>
</file>